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7" r:id="rId5"/>
    <p:sldId id="358" r:id="rId6"/>
    <p:sldId id="360" r:id="rId7"/>
    <p:sldId id="325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2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9.png"/><Relationship Id="rId5" Type="http://schemas.openxmlformats.org/officeDocument/2006/relationships/image" Target="../media/image6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Derivative </a:t>
            </a:r>
            <a:br>
              <a:rPr lang="en-US" dirty="0"/>
            </a:br>
            <a:r>
              <a:rPr lang="en-US" sz="2800" dirty="0" err="1"/>
              <a:t>Derivative</a:t>
            </a:r>
            <a:r>
              <a:rPr lang="en-US" sz="2800" dirty="0"/>
              <a:t> of a Power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0D34581-A1B9-4DD3-A793-ED8EA7C901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22"/>
    </mc:Choice>
    <mc:Fallback>
      <p:transition spd="slow" advTm="952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of a Power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6817" y="879894"/>
                <a:ext cx="11183368" cy="5688685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1: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sSup>
                            <m:sSupPr>
                              <m:ctrlP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sSup>
                                <m:sSupPr>
                                  <m:ctrlP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3</m:t>
                                  </m:r>
                                </m:sup>
                              </m:sSup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+2)</m:t>
                              </m:r>
                            </m:e>
                            <m:sup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4</m:t>
                              </m:r>
                            </m:sup>
                          </m:sSup>
                        </m:num>
                        <m:den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4</m:t>
                              </m:r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−3</m:t>
                          </m:r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den>
                      </m:f>
                    </m:oMath>
                  </m:oMathPara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m:rPr>
                            <m:nor/>
                          </m:rPr>
                          <a:rPr lang="en-US" cap="none" dirty="0">
                            <a:solidFill>
                              <a:srgbClr val="00B050"/>
                            </a:solidFill>
                            <a:cs typeface="Times New Roman" panose="020206030504050203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 cap="none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 cap="none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 cap="none">
                                        <a:solidFill>
                                          <a:srgbClr val="00B050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i="1" cap="none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+2</m:t>
                                </m:r>
                              </m:e>
                            </m:d>
                          </m:e>
                          <m:sup>
                            <m:r>
                              <a:rPr lang="en-US" i="1" cap="none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d>
                          <m:dPr>
                            <m:ctrlPr>
                              <a:rPr lang="en-US" i="1" cap="none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  <m:d>
                          <m:dPr>
                            <m:ctrlPr>
                              <a:rPr lang="en-US" i="1" cap="none" smtClean="0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  <m:r>
                                  <a:rPr lang="en-US" i="1" cap="none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  <m:r>
                              <a:rPr lang="en-US" i="1" cap="none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(1)(1)(8</m:t>
                        </m:r>
                        <m:r>
                          <a:rPr lang="en-US" i="1" cap="none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−3)</m:t>
                        </m:r>
                        <m:sSup>
                          <m:sSupPr>
                            <m:ctrlPr>
                              <a:rPr lang="en-US" i="1" cap="none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+2)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i="1" cap="none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  <m:r>
                                  <a:rPr lang="en-US" i="1" cap="none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  <m:r>
                              <a:rPr lang="en-US" i="1" cap="none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b="0" i="1" cap="none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+2</m:t>
                                </m:r>
                              </m:e>
                            </m:d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</m:t>
                        </m:r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12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e>
                        </m:d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8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</m:e>
                        </m:d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+2</m:t>
                                </m:r>
                              </m:e>
                            </m:d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num>
                      <m:den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+2</m:t>
                                </m:r>
                              </m:e>
                            </m:d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</m:t>
                        </m:r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8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</m:e>
                        </m:d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8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+16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−6</m:t>
                            </m:r>
                          </m:e>
                        </m:d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num>
                      <m:den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+2</m:t>
                                </m:r>
                              </m:e>
                            </m:d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48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−36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16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+6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num>
                      <m:den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sSup>
                                  <m:sSupPr>
                                    <m:ctrlP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𝑥</m:t>
                                    </m:r>
                                  </m:e>
                                  <m:sup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sup>
                                </m:s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+2</m:t>
                                </m:r>
                              </m:e>
                            </m:d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16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+6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num>
                      <m:den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6817" y="879894"/>
                <a:ext cx="11183368" cy="5688685"/>
              </a:xfrm>
              <a:blipFill>
                <a:blip r:embed="rId4"/>
                <a:stretch>
                  <a:fillRect l="-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8" name="TextBox 7">
            <a:extLst>
              <a:ext uri="{FF2B5EF4-FFF2-40B4-BE49-F238E27FC236}">
                <a16:creationId xmlns:a16="http://schemas.microsoft.com/office/drawing/2014/main" id="{ED35F88C-0868-4C03-8CDF-60FEEC9D0597}"/>
              </a:ext>
            </a:extLst>
          </p:cNvPr>
          <p:cNvSpPr txBox="1"/>
          <p:nvPr/>
        </p:nvSpPr>
        <p:spPr>
          <a:xfrm>
            <a:off x="5913407" y="1517055"/>
            <a:ext cx="53009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Quotient Rule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The derivative of a quotient is solved by taking the </a:t>
            </a:r>
            <a:r>
              <a:rPr lang="en-US" dirty="0">
                <a:solidFill>
                  <a:srgbClr val="00B050"/>
                </a:solidFill>
              </a:rPr>
              <a:t>derivative of the numerator </a:t>
            </a:r>
            <a:r>
              <a:rPr lang="en-US" dirty="0"/>
              <a:t>multiplied by the </a:t>
            </a:r>
            <a:r>
              <a:rPr lang="en-US" dirty="0">
                <a:solidFill>
                  <a:srgbClr val="00B0F0"/>
                </a:solidFill>
              </a:rPr>
              <a:t>denominator</a:t>
            </a:r>
            <a:r>
              <a:rPr lang="en-US" dirty="0"/>
              <a:t>. Then subtracting the </a:t>
            </a:r>
            <a:r>
              <a:rPr lang="en-US" dirty="0">
                <a:solidFill>
                  <a:srgbClr val="FFFF00"/>
                </a:solidFill>
              </a:rPr>
              <a:t>derivative of the denominator </a:t>
            </a:r>
            <a:r>
              <a:rPr lang="en-US" dirty="0"/>
              <a:t>multiplied by the </a:t>
            </a:r>
            <a:r>
              <a:rPr lang="en-US" dirty="0">
                <a:solidFill>
                  <a:srgbClr val="FFC000"/>
                </a:solidFill>
              </a:rPr>
              <a:t>numerator</a:t>
            </a:r>
            <a:r>
              <a:rPr lang="en-US" dirty="0"/>
              <a:t>. And finally, dividing everything by the </a:t>
            </a:r>
            <a:r>
              <a:rPr lang="en-US" dirty="0">
                <a:solidFill>
                  <a:srgbClr val="FF0000"/>
                </a:solidFill>
              </a:rPr>
              <a:t>denominator squared</a:t>
            </a:r>
            <a:r>
              <a:rPr lang="en-US" dirty="0"/>
              <a:t>.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4066B88E-5E95-4196-876C-ABA7C682BFC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8869"/>
    </mc:Choice>
    <mc:Fallback>
      <p:transition spd="slow" advTm="7886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of a Power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</p:spPr>
            <p:txBody>
              <a:bodyPr>
                <a:normAutofit fontScale="92500" lnSpcReduction="20000"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2: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(3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</m:num>
                      <m:den>
                        <m:rad>
                          <m:radPr>
                            <m:degHide m:val="on"/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radPr>
                          <m:deg/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</m:t>
                            </m:r>
                          </m:e>
                        </m:rad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	or	 </a:t>
                </a: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f>
                              <m:fPr>
                                <m:ctrlPr>
                                  <a:rPr lang="en-US" i="1" cap="none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b="0" i="1" cap="none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 cap="none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  <m:r>
                                  <a:rPr lang="en-US" i="1" cap="none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i="1" cap="none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e>
                            </m:d>
                          </m:e>
                          <m:sup>
                            <m:r>
                              <a:rPr lang="en-US" b="0" i="1" cap="none" smtClean="0">
                                <a:solidFill>
                                  <a:srgbClr val="00B05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smtClean="0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rgbClr val="00B05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</m:t>
                        </m:r>
                        <m:r>
                          <a:rPr lang="en-US" b="0" i="1" cap="none" smtClean="0">
                            <a:solidFill>
                              <a:srgbClr val="00B05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i="1" cap="none">
                            <a:solidFill>
                              <a:srgbClr val="00B0F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i="1" cap="none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rgbClr val="00B0F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rgbClr val="00B0F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b="0" i="1" cap="none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b="0" i="1" cap="none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i="1" cap="none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i="1" cap="none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rgbClr val="FFFF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rgbClr val="FFFF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rgbClr val="FFFF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rgbClr val="FFFF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smtClean="0">
                            <a:solidFill>
                              <a:srgbClr val="FFFF0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(4)</m:t>
                        </m:r>
                        <m:sSup>
                          <m:sSupPr>
                            <m:ctrlPr>
                              <a:rPr lang="en-US" i="1" cap="none" smtClean="0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(3</m:t>
                            </m:r>
                            <m:r>
                              <a:rPr lang="en-US" i="1" cap="none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rgbClr val="FFC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rgbClr val="FFC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i="1" cap="none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  <m:r>
                                  <a:rPr lang="en-US" i="1" cap="none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i="1" cap="none">
                                    <a:solidFill>
                                      <a:srgbClr val="FF0000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+3)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i="1" cap="none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i="1" cap="none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i="1" cap="none">
                                        <a:solidFill>
                                          <a:srgbClr val="FF0000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  <m:r>
                              <a:rPr lang="en-US" b="0" i="1" cap="none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rgbClr val="FF0000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e>
                            </m:d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((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+3)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(2)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e>
                            </m:d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</m:t>
                        </m:r>
                        <m: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(4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+3) − (3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−1)]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(4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+3)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(2)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e>
                            </m:d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 (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+4)]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(4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+3)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(2)</m:t>
                        </m:r>
                        <m: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+4)</m:t>
                        </m:r>
                      </m:num>
                      <m:den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e>
                            </m:d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(4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+3)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8</m:t>
                        </m:r>
                      </m:num>
                      <m:den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e>
                            </m:d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+3)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  <a:blipFill>
                <a:blip r:embed="rId4"/>
                <a:stretch>
                  <a:fillRect l="-926" t="-76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6" name="TextBox 5">
            <a:extLst>
              <a:ext uri="{FF2B5EF4-FFF2-40B4-BE49-F238E27FC236}">
                <a16:creationId xmlns:a16="http://schemas.microsoft.com/office/drawing/2014/main" id="{D39728D2-DFB1-43D6-9A44-755FD882D41F}"/>
              </a:ext>
            </a:extLst>
          </p:cNvPr>
          <p:cNvSpPr txBox="1"/>
          <p:nvPr/>
        </p:nvSpPr>
        <p:spPr>
          <a:xfrm>
            <a:off x="5913407" y="1517055"/>
            <a:ext cx="5300932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u="sng" dirty="0"/>
              <a:t>Quotient Rule</a:t>
            </a:r>
            <a:r>
              <a:rPr lang="en-US" dirty="0"/>
              <a:t>:</a:t>
            </a:r>
          </a:p>
          <a:p>
            <a:pPr lvl="1"/>
            <a:r>
              <a:rPr lang="en-US" dirty="0"/>
              <a:t>The derivative of a quotient is solved by taking the </a:t>
            </a:r>
            <a:r>
              <a:rPr lang="en-US" dirty="0">
                <a:solidFill>
                  <a:srgbClr val="00B050"/>
                </a:solidFill>
              </a:rPr>
              <a:t>derivative of the numerator </a:t>
            </a:r>
            <a:r>
              <a:rPr lang="en-US" dirty="0"/>
              <a:t>multiplied by the </a:t>
            </a:r>
            <a:r>
              <a:rPr lang="en-US" dirty="0">
                <a:solidFill>
                  <a:srgbClr val="00B0F0"/>
                </a:solidFill>
              </a:rPr>
              <a:t>denominator</a:t>
            </a:r>
            <a:r>
              <a:rPr lang="en-US" dirty="0"/>
              <a:t>. Then subtracting the </a:t>
            </a:r>
            <a:r>
              <a:rPr lang="en-US" dirty="0">
                <a:solidFill>
                  <a:srgbClr val="FFFF00"/>
                </a:solidFill>
              </a:rPr>
              <a:t>derivative of the denominator </a:t>
            </a:r>
            <a:r>
              <a:rPr lang="en-US" dirty="0"/>
              <a:t>multiplied by the </a:t>
            </a:r>
            <a:r>
              <a:rPr lang="en-US" dirty="0">
                <a:solidFill>
                  <a:srgbClr val="FFC000"/>
                </a:solidFill>
              </a:rPr>
              <a:t>numerator</a:t>
            </a:r>
            <a:r>
              <a:rPr lang="en-US" dirty="0"/>
              <a:t>. And finally, dividing everything by the </a:t>
            </a:r>
            <a:r>
              <a:rPr lang="en-US" dirty="0">
                <a:solidFill>
                  <a:srgbClr val="FF0000"/>
                </a:solidFill>
              </a:rPr>
              <a:t>denominator squared</a:t>
            </a:r>
            <a:r>
              <a:rPr lang="en-US" dirty="0"/>
              <a:t>.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B4B2544-3F0B-4517-84C9-6FAA73DD5A1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06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225"/>
    </mc:Choice>
    <mc:Fallback>
      <p:transition spd="slow" advTm="162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of a Power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</p:spPr>
            <p:txBody>
              <a:bodyPr>
                <a:normAutofit fontScale="77500" lnSpcReduction="20000"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3: </a:t>
                </a: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Find the velocity of an object after 3 seconds of travel where the distance S (in meters) traveled by the object is given by: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𝑠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(1)(1)(1)(</m:t>
                        </m:r>
                        <m:sSup>
                          <m:sSupPr>
                            <m:ctrlP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−(</m:t>
                        </m:r>
                        <m:f>
                          <m:fPr>
                            <m:ctrlP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)(</m:t>
                        </m:r>
                        <m:sSup>
                          <m:sSupPr>
                            <m:ctrlP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(2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)(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+1)</m:t>
                        </m:r>
                      </m:num>
                      <m:den>
                        <m:sSup>
                          <m:sSupPr>
                            <m:ctrlPr>
                              <a:rPr lang="en-US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ad>
                              <m:radPr>
                                <m:degHide m:val="on"/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radPr>
                              <m:deg/>
                              <m:e>
                                <m:sSup>
                                  <m:sSupPr>
                                    <m:ctrlP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𝑡</m:t>
                                    </m:r>
                                  </m:e>
                                  <m:sup>
                                    <m:r>
                                      <a:rPr lang="en-US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−1</m:t>
                                </m:r>
                              </m:e>
                            </m:rad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−(</m:t>
                        </m:r>
                        <m:f>
                          <m:f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(2</m:t>
                        </m:r>
                        <m:sSup>
                          <m:sSupPr>
                            <m:ctrlPr>
                              <a:rPr lang="en-US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+2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−1)</m:t>
                        </m:r>
                        <m:r>
                          <a:rPr lang="en-US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𝑑𝑠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</m:t>
                        </m:r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−1)−(</m:t>
                        </m:r>
                        <m:f>
                          <m:f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d>
                          <m:d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+2</m:t>
                            </m:r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</m:d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num>
                      <m:den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−1) 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𝑑𝑠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</m:t>
                        </m:r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−1)−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num>
                      <m:den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−1) 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𝑑𝑠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[−1</m:t>
                        </m:r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num>
                      <m:den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−1) 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𝑑𝑠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[−1−</m:t>
                        </m:r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]</m:t>
                        </m:r>
                      </m:num>
                      <m:den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−1) 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𝑑𝑠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  <a:blipFill>
                <a:blip r:embed="rId4"/>
                <a:stretch>
                  <a:fillRect l="-654" t="-211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9E89178-5493-4FA3-8050-227AD29FF6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988501" y="1933666"/>
            <a:ext cx="5304248" cy="4268728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FFEAF01F-3248-4C1E-8AD1-6EC18157A402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282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0950"/>
    </mc:Choice>
    <mc:Fallback>
      <p:transition spd="slow" advTm="70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of a Power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3: </a:t>
                </a: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Find the velocity of an object after 3 seconds of travel where the distance S (in meters) traveled by the object is given by: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𝑠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𝑑𝑠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𝑉𝑒𝑙𝑜𝑐𝑖𝑡𝑦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𝑜𝑓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𝑡h𝑒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𝑜𝑏𝑗𝑒𝑐𝑡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𝑎𝑓𝑡𝑒𝑟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3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endParaRPr lang="en-US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(3)</m:t>
                        </m:r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cap="none" dirty="0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−1)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den>
                    </m:f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−4</m:t>
                        </m:r>
                      </m:num>
                      <m:den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22.627</m:t>
                        </m:r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𝑆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′</m:t>
                            </m:r>
                          </m:sup>
                        </m:sSup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𝑠𝑒𝑐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sub>
                    </m:sSub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=−173.777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𝑚𝑒𝑡𝑒𝑟𝑠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  <a:blipFill>
                <a:blip r:embed="rId4"/>
                <a:stretch>
                  <a:fillRect l="-9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9E89178-5493-4FA3-8050-227AD29FF6D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963286" y="1507092"/>
            <a:ext cx="5304248" cy="4268728"/>
          </a:xfrm>
          <a:prstGeom prst="rect">
            <a:avLst/>
          </a:prstGeom>
        </p:spPr>
      </p:pic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DCD08667-76CB-4F30-8A05-E350E6D402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824534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74"/>
    </mc:Choice>
    <mc:Fallback>
      <p:transition spd="slow" advTm="4067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of a Power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6817" y="1082180"/>
                <a:ext cx="5417387" cy="548639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3: </a:t>
                </a: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Find the velocity of an object after 3 seconds of travel where the distance S (in meters) traveled by the object is given by: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𝑠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𝑡</m:t>
                          </m:r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+1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radPr>
                            <m:deg/>
                            <m:e>
                              <m:sSup>
                                <m:sSupPr>
                                  <m:ctrlP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𝑡</m:t>
                                  </m:r>
                                </m:e>
                                <m:sup>
                                  <m:r>
                                    <a:rPr lang="en-US" b="0" i="1" cap="none" smtClean="0">
                                      <a:solidFill>
                                        <a:schemeClr val="tx1"/>
                                      </a:solidFill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−1</m:t>
                              </m:r>
                            </m:e>
                          </m:rad>
                        </m:den>
                      </m:f>
                    </m:oMath>
                  </m:oMathPara>
                </a14:m>
                <a:endParaRPr lang="en-US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cap="non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 cap="none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 cap="none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n-US" i="1" cap="none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  <m:sub>
                          <m:r>
                            <a:rPr lang="en-US" i="1" cap="non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(3</m:t>
                          </m:r>
                          <m:r>
                            <a:rPr lang="en-US" i="1" cap="non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𝑠𝑒𝑐</m:t>
                          </m:r>
                          <m:r>
                            <a:rPr lang="en-US" i="1" cap="non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sub>
                      </m:sSub>
                      <m:r>
                        <a:rPr lang="en-US" i="1" cap="none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=−17</m:t>
                      </m:r>
                      <m:r>
                        <a:rPr lang="en-US" b="0" i="1" cap="none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6</m:t>
                      </m:r>
                      <m:r>
                        <a:rPr lang="en-US" i="1" cap="none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.777</m:t>
                      </m:r>
                      <m:r>
                        <a:rPr lang="en-US" i="1" cap="none" dirty="0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  <m:sSup>
                        <m:sSupPr>
                          <m:ctrlPr>
                            <a:rPr lang="en-US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−3</m:t>
                          </m:r>
                        </m:sup>
                      </m:sSup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𝑚𝑒𝑡𝑒𝑟𝑠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𝑠𝑒𝑐𝑜𝑛𝑑</m:t>
                      </m:r>
                    </m:oMath>
                  </m:oMathPara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1.4149−1.4135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2.996−3.004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1.4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</m:sup>
                        </m:sSup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8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</m:sup>
                        </m:sSup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=−175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/>
                <a:r>
                  <a:rPr lang="en-US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</a:t>
                </a:r>
                <a:endParaRPr lang="en-US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cap="non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 cap="none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 cap="none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𝑆</m:t>
                              </m:r>
                            </m:e>
                            <m:sup>
                              <m:r>
                                <a:rPr lang="en-US" i="1" cap="none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  <m:sub>
                          <m:r>
                            <a:rPr lang="en-US" i="1" cap="non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(3</m:t>
                          </m:r>
                          <m:r>
                            <a:rPr lang="en-US" i="1" cap="non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𝑠𝑒𝑐</m:t>
                          </m:r>
                          <m:r>
                            <a:rPr lang="en-US" i="1" cap="non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sub>
                      </m:sSub>
                      <m:r>
                        <a:rPr lang="en-US" i="1" cap="none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=−176.777</m:t>
                      </m:r>
                      <m:r>
                        <a:rPr lang="en-US" i="1" cap="none" dirty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  <m:sSup>
                        <m:sSupPr>
                          <m:ctrlPr>
                            <a:rPr lang="en-US" i="1" cap="non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i="1" cap="non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10</m:t>
                          </m:r>
                        </m:e>
                        <m:sup>
                          <m:r>
                            <a:rPr lang="en-US" i="1" cap="none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−3</m:t>
                          </m:r>
                        </m:sup>
                      </m:sSup>
                      <m:r>
                        <a:rPr lang="en-US" i="1" cap="none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𝑚𝑒𝑡𝑒𝑟𝑠</m:t>
                      </m:r>
                      <m:r>
                        <a:rPr lang="en-US" i="1" cap="none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/</m:t>
                      </m:r>
                      <m:r>
                        <a:rPr lang="en-US" i="1" cap="none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𝑠𝑒𝑐𝑜𝑛𝑑</m:t>
                      </m:r>
                    </m:oMath>
                  </m:oMathPara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6817" y="1082180"/>
                <a:ext cx="5417387" cy="5486399"/>
              </a:xfrm>
              <a:blipFill>
                <a:blip r:embed="rId4"/>
                <a:stretch>
                  <a:fillRect l="-1912" r="-67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19E89178-5493-4FA3-8050-227AD29FF6DB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14367" b="3419"/>
          <a:stretch/>
        </p:blipFill>
        <p:spPr>
          <a:xfrm>
            <a:off x="6606892" y="1125297"/>
            <a:ext cx="4288100" cy="2837182"/>
          </a:xfrm>
          <a:prstGeom prst="rect">
            <a:avLst/>
          </a:prstGeom>
        </p:spPr>
      </p:pic>
      <p:pic>
        <p:nvPicPr>
          <p:cNvPr id="2" name="Picture 1">
            <a:extLst>
              <a:ext uri="{FF2B5EF4-FFF2-40B4-BE49-F238E27FC236}">
                <a16:creationId xmlns:a16="http://schemas.microsoft.com/office/drawing/2014/main" id="{659EB710-E518-454C-AB2E-337914326DF2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t="19573" b="17276"/>
          <a:stretch/>
        </p:blipFill>
        <p:spPr>
          <a:xfrm>
            <a:off x="6174011" y="4192438"/>
            <a:ext cx="5213134" cy="2104845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7225DC5-F124-48FF-9FEE-015EB052251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904394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1104"/>
    </mc:Choice>
    <mc:Fallback>
      <p:transition spd="slow" advTm="12110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53829</TotalTime>
  <Words>422</Words>
  <Application>Microsoft Office PowerPoint</Application>
  <PresentationFormat>Widescreen</PresentationFormat>
  <Paragraphs>56</Paragraphs>
  <Slides>7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3" baseType="lpstr">
      <vt:lpstr>Arial</vt:lpstr>
      <vt:lpstr>Cambria Math</vt:lpstr>
      <vt:lpstr>Century Gothic</vt:lpstr>
      <vt:lpstr>Times New Roman</vt:lpstr>
      <vt:lpstr>Wingdings</vt:lpstr>
      <vt:lpstr>Mesh</vt:lpstr>
      <vt:lpstr>Derivative  Derivative of a Power </vt:lpstr>
      <vt:lpstr>Derivative of a Power</vt:lpstr>
      <vt:lpstr>Derivative of a Power</vt:lpstr>
      <vt:lpstr>Derivative of a Power</vt:lpstr>
      <vt:lpstr>Derivative of a Power</vt:lpstr>
      <vt:lpstr>Derivative of a Power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380</cp:revision>
  <dcterms:created xsi:type="dcterms:W3CDTF">2019-08-29T21:54:18Z</dcterms:created>
  <dcterms:modified xsi:type="dcterms:W3CDTF">2020-08-22T17:40:02Z</dcterms:modified>
</cp:coreProperties>
</file>